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12.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349300"/>
            <a:ext cx="8222100" cy="933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t>TechnoUtsav- TechE</a:t>
            </a:r>
            <a:endParaRPr b="1"/>
          </a:p>
        </p:txBody>
      </p:sp>
      <p:sp>
        <p:nvSpPr>
          <p:cNvPr id="68" name="Shape 68"/>
          <p:cNvSpPr txBox="1"/>
          <p:nvPr>
            <p:ph idx="1" type="subTitle"/>
          </p:nvPr>
        </p:nvSpPr>
        <p:spPr>
          <a:xfrm>
            <a:off x="460950" y="2374847"/>
            <a:ext cx="8222100" cy="66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t>Round 2- Phase 3 : Working Prototype</a:t>
            </a:r>
            <a:endParaRPr b="1" sz="3000"/>
          </a:p>
        </p:txBody>
      </p:sp>
      <p:sp>
        <p:nvSpPr>
          <p:cNvPr id="69" name="Shape 69"/>
          <p:cNvSpPr txBox="1"/>
          <p:nvPr/>
        </p:nvSpPr>
        <p:spPr>
          <a:xfrm>
            <a:off x="435225" y="3190875"/>
            <a:ext cx="8132700" cy="745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FFFFFF"/>
                </a:solidFill>
              </a:rPr>
              <a:t>Team Name:</a:t>
            </a:r>
            <a:r>
              <a:rPr lang="en" sz="1800">
                <a:solidFill>
                  <a:srgbClr val="FFFFFF"/>
                </a:solidFill>
              </a:rPr>
              <a:t> UIET_BigOh_3</a:t>
            </a:r>
            <a:endParaRPr sz="1800">
              <a:solidFill>
                <a:srgbClr val="FFFFFF"/>
              </a:solidFill>
            </a:endParaRPr>
          </a:p>
          <a:p>
            <a:pPr indent="0" lvl="0" marL="0">
              <a:spcBef>
                <a:spcPts val="0"/>
              </a:spcBef>
              <a:spcAft>
                <a:spcPts val="0"/>
              </a:spcAft>
              <a:buNone/>
            </a:pPr>
            <a:r>
              <a:rPr b="1" lang="en" sz="1800">
                <a:solidFill>
                  <a:srgbClr val="FFFFFF"/>
                </a:solidFill>
              </a:rPr>
              <a:t>College:</a:t>
            </a:r>
            <a:r>
              <a:rPr lang="en" sz="1800">
                <a:solidFill>
                  <a:srgbClr val="FFFFFF"/>
                </a:solidFill>
              </a:rPr>
              <a:t> University Institute of Engineering and Technology</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0" name="Shape 120"/>
        <p:cNvGrpSpPr/>
        <p:nvPr/>
      </p:nvGrpSpPr>
      <p:grpSpPr>
        <a:xfrm>
          <a:off x="0" y="0"/>
          <a:ext cx="0" cy="0"/>
          <a:chOff x="0" y="0"/>
          <a:chExt cx="0" cy="0"/>
        </a:xfrm>
      </p:grpSpPr>
      <p:sp>
        <p:nvSpPr>
          <p:cNvPr id="121" name="Shape 121"/>
          <p:cNvSpPr txBox="1"/>
          <p:nvPr/>
        </p:nvSpPr>
        <p:spPr>
          <a:xfrm>
            <a:off x="4503350" y="282700"/>
            <a:ext cx="4341900" cy="42258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sz="1800"/>
              <a:t>The given application will play an important role in increasing the displacement from the printed media to the digital news platforms.</a:t>
            </a:r>
            <a:endParaRPr sz="1800"/>
          </a:p>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lang="en" sz="1800"/>
              <a:t>It </a:t>
            </a:r>
            <a:r>
              <a:rPr lang="en" sz="1800"/>
              <a:t>provides a single platform for the readers to go through the summarized form of the related articles from some of the biggest online newspaper websites, social media sites, etc.</a:t>
            </a:r>
            <a:endParaRPr sz="1800"/>
          </a:p>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lang="en" sz="1800"/>
              <a:t>People want news on demand, and to control and customize content, time and the medium itself. Our application does it for them.</a:t>
            </a:r>
            <a:endParaRPr sz="1800"/>
          </a:p>
        </p:txBody>
      </p:sp>
      <p:pic>
        <p:nvPicPr>
          <p:cNvPr id="122" name="Shape 122"/>
          <p:cNvPicPr preferRelativeResize="0"/>
          <p:nvPr/>
        </p:nvPicPr>
        <p:blipFill>
          <a:blip r:embed="rId3">
            <a:alphaModFix/>
          </a:blip>
          <a:stretch>
            <a:fillRect/>
          </a:stretch>
        </p:blipFill>
        <p:spPr>
          <a:xfrm>
            <a:off x="0" y="613525"/>
            <a:ext cx="4599375" cy="375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Shape 127"/>
          <p:cNvPicPr preferRelativeResize="0"/>
          <p:nvPr/>
        </p:nvPicPr>
        <p:blipFill>
          <a:blip r:embed="rId3">
            <a:alphaModFix/>
          </a:blip>
          <a:stretch>
            <a:fillRect/>
          </a:stretch>
        </p:blipFill>
        <p:spPr>
          <a:xfrm>
            <a:off x="4215225" y="835075"/>
            <a:ext cx="4928774" cy="3473350"/>
          </a:xfrm>
          <a:prstGeom prst="rect">
            <a:avLst/>
          </a:prstGeom>
          <a:noFill/>
          <a:ln>
            <a:noFill/>
          </a:ln>
        </p:spPr>
      </p:pic>
      <p:sp>
        <p:nvSpPr>
          <p:cNvPr id="128" name="Shape 128"/>
          <p:cNvSpPr txBox="1"/>
          <p:nvPr/>
        </p:nvSpPr>
        <p:spPr>
          <a:xfrm>
            <a:off x="192200" y="496125"/>
            <a:ext cx="4023000" cy="427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3000"/>
              <a:t>Time Spent Reading</a:t>
            </a:r>
            <a:endParaRPr sz="3000"/>
          </a:p>
          <a:p>
            <a:pPr indent="0" lvl="0" marL="0">
              <a:spcBef>
                <a:spcPts val="0"/>
              </a:spcBef>
              <a:spcAft>
                <a:spcPts val="0"/>
              </a:spcAft>
              <a:buNone/>
            </a:pPr>
            <a:r>
              <a:t/>
            </a:r>
            <a:endParaRPr sz="2400"/>
          </a:p>
          <a:p>
            <a:pPr indent="-342900" lvl="0" marL="457200" rtl="0">
              <a:spcBef>
                <a:spcPts val="0"/>
              </a:spcBef>
              <a:spcAft>
                <a:spcPts val="0"/>
              </a:spcAft>
              <a:buSzPts val="1800"/>
              <a:buChar char="●"/>
            </a:pPr>
            <a:r>
              <a:rPr lang="en" sz="1800"/>
              <a:t>The average amount of time spent reading newspapers </a:t>
            </a:r>
            <a:r>
              <a:rPr b="1" lang="en" sz="1800"/>
              <a:t>fell more than 25%</a:t>
            </a:r>
            <a:r>
              <a:rPr lang="en" sz="1800"/>
              <a:t> globally from 2010 to 2014</a:t>
            </a:r>
            <a:endParaRPr sz="1800"/>
          </a:p>
          <a:p>
            <a:pPr indent="-342900" lvl="0" marL="457200" rtl="0">
              <a:spcBef>
                <a:spcPts val="0"/>
              </a:spcBef>
              <a:spcAft>
                <a:spcPts val="0"/>
              </a:spcAft>
              <a:buSzPts val="1800"/>
              <a:buChar char="●"/>
            </a:pPr>
            <a:r>
              <a:rPr lang="en" sz="1800"/>
              <a:t>The amount of time spent reading newspapers across the world averaged 16.3 minutes per reader a day last year, </a:t>
            </a:r>
            <a:r>
              <a:rPr b="1" lang="en" sz="1800"/>
              <a:t>down 25.6% from the 21.9 minutes daily average in 2010</a:t>
            </a:r>
            <a:r>
              <a:rPr lang="en" sz="1800"/>
              <a:t>.</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nvSpPr>
        <p:spPr>
          <a:xfrm>
            <a:off x="394950" y="581475"/>
            <a:ext cx="5911800" cy="41619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sz="1800"/>
              <a:t>By 2017 the global average will be just </a:t>
            </a:r>
            <a:r>
              <a:rPr b="1" lang="en" sz="1800"/>
              <a:t>14.1 minutes </a:t>
            </a:r>
            <a:r>
              <a:rPr lang="en" sz="1800"/>
              <a:t>a day, a </a:t>
            </a:r>
            <a:r>
              <a:rPr b="1" lang="en" sz="1800"/>
              <a:t>35% fall</a:t>
            </a:r>
            <a:r>
              <a:rPr lang="en" sz="1800"/>
              <a:t> from 2010 levels, according to a new report by on media consumption by ZenithOptimedia.</a:t>
            </a:r>
            <a:endParaRPr sz="1800"/>
          </a:p>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lang="en" sz="1800"/>
              <a:t>Online readers make brief visits to the news sites several times a day with the expectation of obtaining a quick overview over the latest events.</a:t>
            </a:r>
            <a:endParaRPr sz="1800"/>
          </a:p>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lang="en" sz="1800"/>
              <a:t>Therefore, an application that is fast and outlines all the trending topics in a single view, will be adopted more by the people.</a:t>
            </a:r>
            <a:endParaRPr sz="1800"/>
          </a:p>
          <a:p>
            <a:pPr indent="0" lvl="0" marL="0" rtl="0" algn="just">
              <a:spcBef>
                <a:spcPts val="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778050" y="342812"/>
            <a:ext cx="7587875" cy="4457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460950" y="30460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latin typeface="Arial"/>
                <a:ea typeface="Arial"/>
                <a:cs typeface="Arial"/>
                <a:sym typeface="Arial"/>
              </a:rPr>
              <a:t>Data </a:t>
            </a:r>
            <a:r>
              <a:rPr b="1" lang="en" sz="3600">
                <a:latin typeface="Arial"/>
                <a:ea typeface="Arial"/>
                <a:cs typeface="Arial"/>
                <a:sym typeface="Arial"/>
              </a:rPr>
              <a:t>Storage</a:t>
            </a:r>
            <a:endParaRPr b="1" sz="3600">
              <a:latin typeface="Arial"/>
              <a:ea typeface="Arial"/>
              <a:cs typeface="Arial"/>
              <a:sym typeface="Arial"/>
            </a:endParaRPr>
          </a:p>
        </p:txBody>
      </p:sp>
      <p:sp>
        <p:nvSpPr>
          <p:cNvPr id="144" name="Shape 144"/>
          <p:cNvSpPr txBox="1"/>
          <p:nvPr/>
        </p:nvSpPr>
        <p:spPr>
          <a:xfrm>
            <a:off x="460950" y="1243100"/>
            <a:ext cx="4416000" cy="34575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rgbClr val="FFFFFF"/>
              </a:buClr>
              <a:buSzPts val="1800"/>
              <a:buChar char="●"/>
            </a:pPr>
            <a:r>
              <a:rPr lang="en" sz="1800">
                <a:solidFill>
                  <a:srgbClr val="FFFFFF"/>
                </a:solidFill>
              </a:rPr>
              <a:t>As the application scales, and a need for various perspective arises, a large storage technology is needed to store the articles from hundreds of online news sites and then process them.</a:t>
            </a:r>
            <a:endParaRPr sz="1800">
              <a:solidFill>
                <a:srgbClr val="FFFFFF"/>
              </a:solidFill>
            </a:endParaRPr>
          </a:p>
          <a:p>
            <a:pPr indent="-342900" lvl="0" marL="457200" algn="just">
              <a:spcBef>
                <a:spcPts val="0"/>
              </a:spcBef>
              <a:spcAft>
                <a:spcPts val="0"/>
              </a:spcAft>
              <a:buClr>
                <a:srgbClr val="FFFFFF"/>
              </a:buClr>
              <a:buSzPts val="1800"/>
              <a:buChar char="●"/>
            </a:pPr>
            <a:r>
              <a:rPr lang="en" sz="1800">
                <a:solidFill>
                  <a:srgbClr val="FFFFFF"/>
                </a:solidFill>
              </a:rPr>
              <a:t>Using </a:t>
            </a:r>
            <a:r>
              <a:rPr b="1" lang="en" sz="1800">
                <a:solidFill>
                  <a:srgbClr val="FFFFFF"/>
                </a:solidFill>
              </a:rPr>
              <a:t>Hadoop Distributed File System large quantities of data</a:t>
            </a:r>
            <a:r>
              <a:rPr lang="en" sz="1800">
                <a:solidFill>
                  <a:srgbClr val="FFFFFF"/>
                </a:solidFill>
              </a:rPr>
              <a:t> can be stored from multiple sources. This makes the product scalable and reliable.</a:t>
            </a:r>
            <a:endParaRPr sz="1800">
              <a:solidFill>
                <a:srgbClr val="FFFFFF"/>
              </a:solidFill>
            </a:endParaRPr>
          </a:p>
        </p:txBody>
      </p:sp>
      <p:pic>
        <p:nvPicPr>
          <p:cNvPr id="145" name="Shape 145"/>
          <p:cNvPicPr preferRelativeResize="0"/>
          <p:nvPr/>
        </p:nvPicPr>
        <p:blipFill>
          <a:blip r:embed="rId3">
            <a:alphaModFix/>
          </a:blip>
          <a:stretch>
            <a:fillRect/>
          </a:stretch>
        </p:blipFill>
        <p:spPr>
          <a:xfrm>
            <a:off x="5234150" y="1317400"/>
            <a:ext cx="3153550" cy="3153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4822075" y="1830600"/>
            <a:ext cx="4045200" cy="1482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800">
                <a:solidFill>
                  <a:schemeClr val="lt1"/>
                </a:solidFill>
              </a:rPr>
              <a:t>Qualitative Impact</a:t>
            </a:r>
            <a:endParaRPr b="1" sz="4800">
              <a:solidFill>
                <a:schemeClr val="lt1"/>
              </a:solidFill>
            </a:endParaRPr>
          </a:p>
        </p:txBody>
      </p:sp>
      <p:pic>
        <p:nvPicPr>
          <p:cNvPr id="151" name="Shape 151"/>
          <p:cNvPicPr preferRelativeResize="0"/>
          <p:nvPr/>
        </p:nvPicPr>
        <p:blipFill>
          <a:blip r:embed="rId3">
            <a:alphaModFix/>
          </a:blip>
          <a:stretch>
            <a:fillRect/>
          </a:stretch>
        </p:blipFill>
        <p:spPr>
          <a:xfrm>
            <a:off x="0" y="0"/>
            <a:ext cx="46634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Shape 156"/>
          <p:cNvPicPr preferRelativeResize="0"/>
          <p:nvPr/>
        </p:nvPicPr>
        <p:blipFill>
          <a:blip r:embed="rId3">
            <a:alphaModFix/>
          </a:blip>
          <a:stretch>
            <a:fillRect/>
          </a:stretch>
        </p:blipFill>
        <p:spPr>
          <a:xfrm>
            <a:off x="266900" y="1007037"/>
            <a:ext cx="4404175" cy="3129425"/>
          </a:xfrm>
          <a:prstGeom prst="rect">
            <a:avLst/>
          </a:prstGeom>
          <a:noFill/>
          <a:ln>
            <a:noFill/>
          </a:ln>
        </p:spPr>
      </p:pic>
      <p:sp>
        <p:nvSpPr>
          <p:cNvPr id="157" name="Shape 157"/>
          <p:cNvSpPr txBox="1"/>
          <p:nvPr/>
        </p:nvSpPr>
        <p:spPr>
          <a:xfrm>
            <a:off x="5154275" y="272100"/>
            <a:ext cx="3766800" cy="459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3600"/>
              <a:t>Relevant News</a:t>
            </a:r>
            <a:endParaRPr b="1" sz="3600"/>
          </a:p>
          <a:p>
            <a:pPr indent="0" lvl="0" marL="0">
              <a:spcBef>
                <a:spcPts val="0"/>
              </a:spcBef>
              <a:spcAft>
                <a:spcPts val="0"/>
              </a:spcAft>
              <a:buNone/>
            </a:pPr>
            <a:r>
              <a:t/>
            </a:r>
            <a:endParaRPr sz="1800"/>
          </a:p>
          <a:p>
            <a:pPr indent="-342900" lvl="0" marL="457200" rtl="0" algn="just">
              <a:spcBef>
                <a:spcPts val="0"/>
              </a:spcBef>
              <a:spcAft>
                <a:spcPts val="0"/>
              </a:spcAft>
              <a:buSzPts val="1800"/>
              <a:buChar char="●"/>
            </a:pPr>
            <a:r>
              <a:rPr lang="en" sz="1800"/>
              <a:t>Collecting news articles from some of the most trusted and reliable sources of news like IndiaToday, BBC News, etc.</a:t>
            </a:r>
            <a:endParaRPr sz="1800"/>
          </a:p>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lang="en" sz="1800"/>
              <a:t>A summarized version of various perspectives.</a:t>
            </a:r>
            <a:endParaRPr sz="1800"/>
          </a:p>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lang="en" sz="1800"/>
              <a:t>Getting to the Users what they exactly want to know.</a:t>
            </a:r>
            <a:endParaRPr sz="1800"/>
          </a:p>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lang="en" sz="1800"/>
              <a:t>No heavy content that needs high speed internet.</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nvSpPr>
        <p:spPr>
          <a:xfrm>
            <a:off x="287550" y="1435200"/>
            <a:ext cx="8568900" cy="33186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sz="1800"/>
              <a:t>Fake news’ was the Collins dictionary phrase of the year in 2017, just as experts warned that the term has become misleading and unhelpful. From an audience perspective, the term covers a multitude of sins – crystallising audience concerns about biased and shoddy journalism, political spin, misleading online advertising, as well as deliberately fabricated stories distributed via social media. There will be no quick solution to this complex mix of different but related problems.</a:t>
            </a:r>
            <a:endParaRPr sz="1800"/>
          </a:p>
          <a:p>
            <a:pPr indent="-342900" lvl="0" marL="457200" rtl="0">
              <a:lnSpc>
                <a:spcPct val="115000"/>
              </a:lnSpc>
              <a:spcBef>
                <a:spcPts val="0"/>
              </a:spcBef>
              <a:spcAft>
                <a:spcPts val="0"/>
              </a:spcAft>
              <a:buSzPts val="1800"/>
              <a:buChar char="●"/>
            </a:pPr>
            <a:r>
              <a:rPr lang="en" sz="1800"/>
              <a:t>But if the news is collected from various sources and </a:t>
            </a:r>
            <a:r>
              <a:rPr b="1" lang="en" sz="1800"/>
              <a:t>analysed for only the majority perspective</a:t>
            </a:r>
            <a:r>
              <a:rPr lang="en" sz="1800"/>
              <a:t>, there are less chances of fake news being published.</a:t>
            </a:r>
            <a:endParaRPr sz="1800"/>
          </a:p>
          <a:p>
            <a:pPr indent="0" lvl="0" marL="0">
              <a:spcBef>
                <a:spcPts val="1600"/>
              </a:spcBef>
              <a:spcAft>
                <a:spcPts val="0"/>
              </a:spcAft>
              <a:buNone/>
            </a:pPr>
            <a:r>
              <a:t/>
            </a:r>
            <a:endParaRPr/>
          </a:p>
        </p:txBody>
      </p:sp>
      <p:sp>
        <p:nvSpPr>
          <p:cNvPr id="163" name="Shape 163"/>
          <p:cNvSpPr txBox="1"/>
          <p:nvPr/>
        </p:nvSpPr>
        <p:spPr>
          <a:xfrm>
            <a:off x="314100" y="762925"/>
            <a:ext cx="8515800" cy="72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t>Fake News</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0" y="0"/>
            <a:ext cx="4588700" cy="5143500"/>
          </a:xfrm>
          <a:prstGeom prst="rect">
            <a:avLst/>
          </a:prstGeom>
          <a:noFill/>
          <a:ln>
            <a:noFill/>
          </a:ln>
        </p:spPr>
      </p:pic>
      <p:sp>
        <p:nvSpPr>
          <p:cNvPr id="169" name="Shape 169"/>
          <p:cNvSpPr txBox="1"/>
          <p:nvPr/>
        </p:nvSpPr>
        <p:spPr>
          <a:xfrm>
            <a:off x="4716750" y="165450"/>
            <a:ext cx="4300500" cy="481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3600">
                <a:solidFill>
                  <a:srgbClr val="FFFFFF"/>
                </a:solidFill>
              </a:rPr>
              <a:t>Processing Time</a:t>
            </a:r>
            <a:endParaRPr b="1" sz="3600">
              <a:solidFill>
                <a:srgbClr val="FFFFFF"/>
              </a:solidFill>
            </a:endParaRPr>
          </a:p>
          <a:p>
            <a:pPr indent="0" lvl="0" marL="0">
              <a:spcBef>
                <a:spcPts val="0"/>
              </a:spcBef>
              <a:spcAft>
                <a:spcPts val="0"/>
              </a:spcAft>
              <a:buNone/>
            </a:pPr>
            <a:r>
              <a:t/>
            </a:r>
            <a:endParaRPr sz="1800">
              <a:solidFill>
                <a:srgbClr val="FFFFFF"/>
              </a:solidFill>
            </a:endParaRPr>
          </a:p>
          <a:p>
            <a:pPr indent="-342900" lvl="0" marL="457200" rtl="0" algn="just">
              <a:spcBef>
                <a:spcPts val="0"/>
              </a:spcBef>
              <a:spcAft>
                <a:spcPts val="0"/>
              </a:spcAft>
              <a:buClr>
                <a:srgbClr val="FFFFFF"/>
              </a:buClr>
              <a:buSzPts val="1800"/>
              <a:buChar char="●"/>
            </a:pPr>
            <a:r>
              <a:rPr lang="en" sz="1800">
                <a:solidFill>
                  <a:srgbClr val="FFFFFF"/>
                </a:solidFill>
              </a:rPr>
              <a:t>Reading an online newspaper is something you do in much shorter breaks, perhaps between two emails, usually in your office in the early morning, or during lunch. Therefore, readers will not have the patience to wait long for the processed articles.</a:t>
            </a:r>
            <a:endParaRPr sz="1800">
              <a:solidFill>
                <a:srgbClr val="FFFFFF"/>
              </a:solidFill>
            </a:endParaRPr>
          </a:p>
          <a:p>
            <a:pPr indent="0" lvl="0" marL="0" rtl="0" algn="just">
              <a:spcBef>
                <a:spcPts val="0"/>
              </a:spcBef>
              <a:spcAft>
                <a:spcPts val="0"/>
              </a:spcAft>
              <a:buNone/>
            </a:pPr>
            <a:r>
              <a:t/>
            </a:r>
            <a:endParaRPr sz="1800">
              <a:solidFill>
                <a:srgbClr val="FFFFFF"/>
              </a:solidFill>
            </a:endParaRPr>
          </a:p>
          <a:p>
            <a:pPr indent="-342900" lvl="0" marL="457200" algn="just">
              <a:spcBef>
                <a:spcPts val="0"/>
              </a:spcBef>
              <a:spcAft>
                <a:spcPts val="0"/>
              </a:spcAft>
              <a:buClr>
                <a:srgbClr val="FFFFFF"/>
              </a:buClr>
              <a:buSzPts val="1800"/>
              <a:buChar char="●"/>
            </a:pPr>
            <a:r>
              <a:rPr lang="en" sz="1800">
                <a:solidFill>
                  <a:srgbClr val="FFFFFF"/>
                </a:solidFill>
              </a:rPr>
              <a:t>In the given product, all the articles will be processed and summarised in the minimal time using Distributed Processing over HDFS.</a:t>
            </a:r>
            <a:endParaRPr sz="1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3600">
                <a:latin typeface="Arial"/>
                <a:ea typeface="Arial"/>
                <a:cs typeface="Arial"/>
                <a:sym typeface="Arial"/>
              </a:rPr>
              <a:t>User Specific Suggestions</a:t>
            </a:r>
            <a:endParaRPr b="1" sz="3600">
              <a:latin typeface="Arial"/>
              <a:ea typeface="Arial"/>
              <a:cs typeface="Arial"/>
              <a:sym typeface="Arial"/>
            </a:endParaRPr>
          </a:p>
        </p:txBody>
      </p:sp>
      <p:sp>
        <p:nvSpPr>
          <p:cNvPr id="175" name="Shape 175"/>
          <p:cNvSpPr txBox="1"/>
          <p:nvPr/>
        </p:nvSpPr>
        <p:spPr>
          <a:xfrm>
            <a:off x="4076500" y="890975"/>
            <a:ext cx="4684500" cy="3905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sz="1800">
                <a:solidFill>
                  <a:srgbClr val="FFFFFF"/>
                </a:solidFill>
              </a:rPr>
              <a:t>The data for each user can be stored and can be used in future to give user specific suggestions regarding the type of news, events or stories they might be interested to read.</a:t>
            </a:r>
            <a:endParaRPr sz="1800">
              <a:solidFill>
                <a:srgbClr val="FFFFFF"/>
              </a:solidFill>
            </a:endParaRPr>
          </a:p>
          <a:p>
            <a:pPr indent="0" lvl="0" marL="0" rtl="0">
              <a:spcBef>
                <a:spcPts val="0"/>
              </a:spcBef>
              <a:spcAft>
                <a:spcPts val="0"/>
              </a:spcAft>
              <a:buNone/>
            </a:pPr>
            <a:r>
              <a:t/>
            </a:r>
            <a:endParaRPr sz="1800">
              <a:solidFill>
                <a:srgbClr val="FFFFFF"/>
              </a:solidFill>
            </a:endParaRPr>
          </a:p>
          <a:p>
            <a:pPr indent="-342900" lvl="0" marL="457200" rtl="0">
              <a:spcBef>
                <a:spcPts val="0"/>
              </a:spcBef>
              <a:spcAft>
                <a:spcPts val="0"/>
              </a:spcAft>
              <a:buClr>
                <a:srgbClr val="FFFFFF"/>
              </a:buClr>
              <a:buSzPts val="1800"/>
              <a:buChar char="●"/>
            </a:pPr>
            <a:r>
              <a:rPr lang="en" sz="1800">
                <a:solidFill>
                  <a:srgbClr val="FFFFFF"/>
                </a:solidFill>
              </a:rPr>
              <a:t>Reduces the searching time for the user.</a:t>
            </a:r>
            <a:endParaRPr sz="1800">
              <a:solidFill>
                <a:srgbClr val="FFFFFF"/>
              </a:solidFill>
            </a:endParaRPr>
          </a:p>
          <a:p>
            <a:pPr indent="0" lvl="0" marL="0" rtl="0">
              <a:spcBef>
                <a:spcPts val="0"/>
              </a:spcBef>
              <a:spcAft>
                <a:spcPts val="0"/>
              </a:spcAft>
              <a:buNone/>
            </a:pPr>
            <a:r>
              <a:t/>
            </a:r>
            <a:endParaRPr sz="1800">
              <a:solidFill>
                <a:srgbClr val="FFFFFF"/>
              </a:solidFill>
            </a:endParaRPr>
          </a:p>
          <a:p>
            <a:pPr indent="-342900" lvl="0" marL="457200" rtl="0">
              <a:spcBef>
                <a:spcPts val="0"/>
              </a:spcBef>
              <a:spcAft>
                <a:spcPts val="0"/>
              </a:spcAft>
              <a:buClr>
                <a:srgbClr val="FFFFFF"/>
              </a:buClr>
              <a:buSzPts val="1800"/>
              <a:buChar char="●"/>
            </a:pPr>
            <a:r>
              <a:rPr lang="en" sz="1800">
                <a:solidFill>
                  <a:srgbClr val="FFFFFF"/>
                </a:solidFill>
              </a:rPr>
              <a:t>All you need to read will be presented on a single click!</a:t>
            </a:r>
            <a:endParaRPr sz="1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Shape 7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5" name="Shape 75"/>
          <p:cNvSpPr txBox="1"/>
          <p:nvPr>
            <p:ph type="title"/>
          </p:nvPr>
        </p:nvSpPr>
        <p:spPr>
          <a:xfrm>
            <a:off x="490250" y="488250"/>
            <a:ext cx="80919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4800"/>
              <a:t>Problem</a:t>
            </a:r>
            <a:r>
              <a:rPr b="1" lang="en" sz="4800"/>
              <a:t> Statement: </a:t>
            </a:r>
            <a:endParaRPr b="1" sz="4800"/>
          </a:p>
          <a:p>
            <a:pPr indent="0" lvl="0" marL="0" algn="just">
              <a:spcBef>
                <a:spcPts val="0"/>
              </a:spcBef>
              <a:spcAft>
                <a:spcPts val="0"/>
              </a:spcAft>
              <a:buNone/>
            </a:pPr>
            <a:r>
              <a:rPr lang="en" sz="3000">
                <a:latin typeface="Arial"/>
                <a:ea typeface="Arial"/>
                <a:cs typeface="Arial"/>
                <a:sym typeface="Arial"/>
              </a:rPr>
              <a:t>To build a Hadoop based system that collects news articles from various </a:t>
            </a:r>
            <a:r>
              <a:rPr lang="en" sz="3000">
                <a:solidFill>
                  <a:srgbClr val="FFFFFF"/>
                </a:solidFill>
                <a:latin typeface="Arial"/>
                <a:ea typeface="Arial"/>
                <a:cs typeface="Arial"/>
                <a:sym typeface="Arial"/>
              </a:rPr>
              <a:t>social media, blogs, online newspapers etc, analyses and summarizes the result to present relevant information from various platforms in a compact form.</a:t>
            </a:r>
            <a:endParaRPr sz="3000">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How it works</a:t>
            </a:r>
            <a:endParaRPr/>
          </a:p>
        </p:txBody>
      </p:sp>
      <p:cxnSp>
        <p:nvCxnSpPr>
          <p:cNvPr id="181" name="Shape 181"/>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82" name="Shape 182"/>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700">
                <a:solidFill>
                  <a:schemeClr val="dk1"/>
                </a:solidFill>
              </a:rPr>
              <a:t>Step 1</a:t>
            </a:r>
            <a:endParaRPr sz="1700">
              <a:solidFill>
                <a:schemeClr val="dk1"/>
              </a:solidFill>
            </a:endParaRPr>
          </a:p>
        </p:txBody>
      </p:sp>
      <p:sp>
        <p:nvSpPr>
          <p:cNvPr id="183" name="Shape 183"/>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2"/>
                </a:solidFill>
              </a:rPr>
              <a:t>Enter the query.</a:t>
            </a:r>
            <a:endParaRPr sz="1200">
              <a:solidFill>
                <a:schemeClr val="dk2"/>
              </a:solidFill>
            </a:endParaRPr>
          </a:p>
        </p:txBody>
      </p:sp>
      <p:cxnSp>
        <p:nvCxnSpPr>
          <p:cNvPr id="184" name="Shape 184"/>
          <p:cNvCxnSpPr/>
          <p:nvPr/>
        </p:nvCxnSpPr>
        <p:spPr>
          <a:xfrm>
            <a:off x="3395738" y="2384675"/>
            <a:ext cx="0" cy="1038600"/>
          </a:xfrm>
          <a:prstGeom prst="straightConnector1">
            <a:avLst/>
          </a:prstGeom>
          <a:noFill/>
          <a:ln cap="flat" cmpd="sng" w="9525">
            <a:solidFill>
              <a:srgbClr val="B7B7B7"/>
            </a:solidFill>
            <a:prstDash val="solid"/>
            <a:round/>
            <a:headEnd len="med" w="med" type="none"/>
            <a:tailEnd len="med" w="med" type="none"/>
          </a:ln>
        </p:spPr>
      </p:cxnSp>
      <p:sp>
        <p:nvSpPr>
          <p:cNvPr id="185" name="Shape 185"/>
          <p:cNvSpPr txBox="1"/>
          <p:nvPr>
            <p:ph type="title"/>
          </p:nvPr>
        </p:nvSpPr>
        <p:spPr>
          <a:xfrm>
            <a:off x="3442812" y="2167001"/>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700">
                <a:solidFill>
                  <a:schemeClr val="dk1"/>
                </a:solidFill>
              </a:rPr>
              <a:t>Step 2</a:t>
            </a:r>
            <a:endParaRPr sz="1700">
              <a:solidFill>
                <a:schemeClr val="dk1"/>
              </a:solidFill>
            </a:endParaRPr>
          </a:p>
        </p:txBody>
      </p:sp>
      <p:sp>
        <p:nvSpPr>
          <p:cNvPr id="186" name="Shape 186"/>
          <p:cNvSpPr txBox="1"/>
          <p:nvPr>
            <p:ph idx="1" type="body"/>
          </p:nvPr>
        </p:nvSpPr>
        <p:spPr>
          <a:xfrm>
            <a:off x="3442812" y="2454601"/>
            <a:ext cx="1814100" cy="578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2"/>
                </a:solidFill>
              </a:rPr>
              <a:t>Search keyword and, stores and processes the related articles using HDFS.</a:t>
            </a:r>
            <a:endParaRPr sz="1200">
              <a:solidFill>
                <a:schemeClr val="dk2"/>
              </a:solidFill>
            </a:endParaRPr>
          </a:p>
        </p:txBody>
      </p:sp>
      <p:cxnSp>
        <p:nvCxnSpPr>
          <p:cNvPr id="187" name="Shape 187"/>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88" name="Shape 188"/>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700">
                <a:solidFill>
                  <a:schemeClr val="dk1"/>
                </a:solidFill>
              </a:rPr>
              <a:t>Step 3</a:t>
            </a:r>
            <a:endParaRPr sz="1700">
              <a:solidFill>
                <a:schemeClr val="dk1"/>
              </a:solidFill>
            </a:endParaRPr>
          </a:p>
        </p:txBody>
      </p:sp>
      <p:sp>
        <p:nvSpPr>
          <p:cNvPr id="189" name="Shape 189"/>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2"/>
                </a:solidFill>
              </a:rPr>
              <a:t>The </a:t>
            </a:r>
            <a:r>
              <a:rPr lang="en" sz="1200">
                <a:solidFill>
                  <a:schemeClr val="dk2"/>
                </a:solidFill>
              </a:rPr>
              <a:t>unified and summarized output is displayed to the user.</a:t>
            </a:r>
            <a:endParaRPr sz="1200">
              <a:solidFill>
                <a:schemeClr val="dk2"/>
              </a:solidFill>
            </a:endParaRPr>
          </a:p>
          <a:p>
            <a:pPr indent="0" lvl="0" marL="0" rtl="0">
              <a:spcBef>
                <a:spcPts val="1600"/>
              </a:spcBef>
              <a:spcAft>
                <a:spcPts val="1600"/>
              </a:spcAft>
              <a:buNone/>
            </a:pPr>
            <a:r>
              <a:t/>
            </a:r>
            <a:endParaRPr sz="1200">
              <a:solidFill>
                <a:schemeClr val="dk2"/>
              </a:solidFill>
            </a:endParaRPr>
          </a:p>
        </p:txBody>
      </p:sp>
      <p:grpSp>
        <p:nvGrpSpPr>
          <p:cNvPr id="190" name="Shape 190"/>
          <p:cNvGrpSpPr/>
          <p:nvPr/>
        </p:nvGrpSpPr>
        <p:grpSpPr>
          <a:xfrm>
            <a:off x="619100" y="3219673"/>
            <a:ext cx="7303239" cy="1520400"/>
            <a:chOff x="619100" y="3219673"/>
            <a:chExt cx="7303239" cy="1520400"/>
          </a:xfrm>
        </p:grpSpPr>
        <p:cxnSp>
          <p:nvCxnSpPr>
            <p:cNvPr id="191" name="Shape 191"/>
            <p:cNvCxnSpPr/>
            <p:nvPr/>
          </p:nvCxnSpPr>
          <p:spPr>
            <a:xfrm>
              <a:off x="1537725" y="3981475"/>
              <a:ext cx="4864200" cy="154200"/>
            </a:xfrm>
            <a:prstGeom prst="straightConnector1">
              <a:avLst/>
            </a:prstGeom>
            <a:noFill/>
            <a:ln cap="flat" cmpd="sng" w="19050">
              <a:solidFill>
                <a:schemeClr val="dk1"/>
              </a:solidFill>
              <a:prstDash val="dot"/>
              <a:round/>
              <a:headEnd len="med" w="med" type="none"/>
              <a:tailEnd len="med" w="med" type="none"/>
            </a:ln>
          </p:spPr>
        </p:cxnSp>
        <p:sp>
          <p:nvSpPr>
            <p:cNvPr id="192" name="Shape 192"/>
            <p:cNvSpPr/>
            <p:nvPr/>
          </p:nvSpPr>
          <p:spPr>
            <a:xfrm>
              <a:off x="619100" y="3490350"/>
              <a:ext cx="992400" cy="10386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a:off x="3421283" y="354655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195" name="Shape 195"/>
          <p:cNvPicPr preferRelativeResize="0"/>
          <p:nvPr/>
        </p:nvPicPr>
        <p:blipFill>
          <a:blip r:embed="rId3">
            <a:alphaModFix/>
          </a:blip>
          <a:stretch>
            <a:fillRect/>
          </a:stretch>
        </p:blipFill>
        <p:spPr>
          <a:xfrm>
            <a:off x="712725" y="3690525"/>
            <a:ext cx="808850" cy="578700"/>
          </a:xfrm>
          <a:prstGeom prst="rect">
            <a:avLst/>
          </a:prstGeom>
          <a:noFill/>
          <a:ln>
            <a:noFill/>
          </a:ln>
        </p:spPr>
      </p:pic>
      <p:pic>
        <p:nvPicPr>
          <p:cNvPr id="196" name="Shape 196"/>
          <p:cNvPicPr preferRelativeResize="0"/>
          <p:nvPr/>
        </p:nvPicPr>
        <p:blipFill>
          <a:blip r:embed="rId4">
            <a:alphaModFix/>
          </a:blip>
          <a:stretch>
            <a:fillRect/>
          </a:stretch>
        </p:blipFill>
        <p:spPr>
          <a:xfrm>
            <a:off x="3557923" y="3690523"/>
            <a:ext cx="808850" cy="808850"/>
          </a:xfrm>
          <a:prstGeom prst="rect">
            <a:avLst/>
          </a:prstGeom>
          <a:noFill/>
          <a:ln>
            <a:noFill/>
          </a:ln>
        </p:spPr>
      </p:pic>
      <p:pic>
        <p:nvPicPr>
          <p:cNvPr id="197" name="Shape 197"/>
          <p:cNvPicPr preferRelativeResize="0"/>
          <p:nvPr/>
        </p:nvPicPr>
        <p:blipFill>
          <a:blip r:embed="rId5">
            <a:alphaModFix/>
          </a:blip>
          <a:stretch>
            <a:fillRect/>
          </a:stretch>
        </p:blipFill>
        <p:spPr>
          <a:xfrm>
            <a:off x="6698550" y="3512225"/>
            <a:ext cx="987150" cy="987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descr="Overhead shot of young people sitting on a boardwalk" id="202" name="Shape 202"/>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203" name="Shape 203"/>
          <p:cNvSpPr txBox="1"/>
          <p:nvPr>
            <p:ph type="title"/>
          </p:nvPr>
        </p:nvSpPr>
        <p:spPr>
          <a:xfrm>
            <a:off x="971175" y="526350"/>
            <a:ext cx="3638100" cy="4090800"/>
          </a:xfrm>
          <a:prstGeom prst="rect">
            <a:avLst/>
          </a:prstGeom>
        </p:spPr>
        <p:txBody>
          <a:bodyPr anchorCtr="0" anchor="ctr" bIns="91425" lIns="91425" spcFirstLastPara="1" rIns="91425" wrap="square" tIns="91425">
            <a:noAutofit/>
          </a:bodyPr>
          <a:lstStyle/>
          <a:p>
            <a:pPr indent="0" lvl="0" marL="0" rtl="0">
              <a:spcBef>
                <a:spcPts val="0"/>
              </a:spcBef>
              <a:spcAft>
                <a:spcPts val="1000"/>
              </a:spcAft>
              <a:buNone/>
            </a:pPr>
            <a:r>
              <a:rPr b="1" lang="en" sz="3600">
                <a:latin typeface="Arial"/>
                <a:ea typeface="Arial"/>
                <a:cs typeface="Arial"/>
                <a:sym typeface="Arial"/>
              </a:rPr>
              <a:t>THANK YOU!</a:t>
            </a:r>
            <a:endParaRPr sz="3600">
              <a:latin typeface="Arial"/>
              <a:ea typeface="Arial"/>
              <a:cs typeface="Arial"/>
              <a:sym typeface="Arial"/>
            </a:endParaRPr>
          </a:p>
        </p:txBody>
      </p:sp>
      <p:grpSp>
        <p:nvGrpSpPr>
          <p:cNvPr id="204" name="Shape 204"/>
          <p:cNvGrpSpPr/>
          <p:nvPr/>
        </p:nvGrpSpPr>
        <p:grpSpPr>
          <a:xfrm>
            <a:off x="5212394" y="864520"/>
            <a:ext cx="3307407" cy="3307407"/>
            <a:chOff x="5212394" y="864520"/>
            <a:chExt cx="3307407" cy="3307407"/>
          </a:xfrm>
        </p:grpSpPr>
        <p:sp>
          <p:nvSpPr>
            <p:cNvPr id="205" name="Shape 205"/>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Shape 215"/>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Shape 224"/>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Shape 249"/>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Shape 250"/>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5" name="Shape 255"/>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59" name="Shape 259"/>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0" name="Shape 260"/>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8" name="Shape 268"/>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Shape 269"/>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Shape 270"/>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Shape 273"/>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4" name="Shape 274"/>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5" name="Shape 275"/>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 name="Shape 276"/>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Shape 278"/>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0" name="Shape 280"/>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1" name="Shape 281"/>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Shape 282"/>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3" name="Shape 283"/>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4" name="Shape 284"/>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Shape 285"/>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6" name="Shape 286"/>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8" name="Shape 288"/>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9" name="Shape 289"/>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1" name="Shape 291"/>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2" name="Shape 292"/>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4" name="Shape 294"/>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5" name="Shape 295"/>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6" name="Shape 296"/>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7" name="Shape 297"/>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8" name="Shape 298"/>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9" name="Shape 299"/>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1" name="Shape 301"/>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Shape 303"/>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4800">
                <a:latin typeface="Arial"/>
                <a:ea typeface="Arial"/>
                <a:cs typeface="Arial"/>
                <a:sym typeface="Arial"/>
              </a:rPr>
              <a:t>Quantitative Impact</a:t>
            </a:r>
            <a:endParaRPr b="1" sz="4800">
              <a:latin typeface="Arial"/>
              <a:ea typeface="Arial"/>
              <a:cs typeface="Arial"/>
              <a:sym typeface="Arial"/>
            </a:endParaRPr>
          </a:p>
        </p:txBody>
      </p:sp>
      <p:sp>
        <p:nvSpPr>
          <p:cNvPr id="81" name="Shape 81"/>
          <p:cNvSpPr txBox="1"/>
          <p:nvPr>
            <p:ph idx="1" type="body"/>
          </p:nvPr>
        </p:nvSpPr>
        <p:spPr>
          <a:xfrm>
            <a:off x="287550" y="1766100"/>
            <a:ext cx="8548200" cy="2710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Information and Communication Technologies have grown rapidly around the world and advance Internet technology have given mass media a new shape, growth of online media have been noticed in the last 10 years. </a:t>
            </a:r>
            <a:endParaRPr sz="1800">
              <a:solidFill>
                <a:srgbClr val="000000"/>
              </a:solidFill>
              <a:latin typeface="Arial"/>
              <a:ea typeface="Arial"/>
              <a:cs typeface="Arial"/>
              <a:sym typeface="Arial"/>
            </a:endParaRPr>
          </a:p>
          <a:p>
            <a:pPr indent="-342900" lvl="0" marL="457200" rtl="0" algn="just">
              <a:spcBef>
                <a:spcPts val="1600"/>
              </a:spcBef>
              <a:spcAft>
                <a:spcPts val="0"/>
              </a:spcAft>
              <a:buClr>
                <a:srgbClr val="000000"/>
              </a:buClr>
              <a:buSzPts val="1800"/>
              <a:buChar char="●"/>
            </a:pPr>
            <a:r>
              <a:rPr lang="en" sz="1800">
                <a:solidFill>
                  <a:srgbClr val="000000"/>
                </a:solidFill>
                <a:latin typeface="Arial"/>
                <a:ea typeface="Arial"/>
                <a:cs typeface="Arial"/>
                <a:sym typeface="Arial"/>
              </a:rPr>
              <a:t>According to the OECD, </a:t>
            </a:r>
            <a:r>
              <a:rPr b="1" lang="en" sz="1800">
                <a:solidFill>
                  <a:srgbClr val="000000"/>
                </a:solidFill>
                <a:latin typeface="Arial"/>
                <a:ea typeface="Arial"/>
                <a:cs typeface="Arial"/>
                <a:sym typeface="Arial"/>
              </a:rPr>
              <a:t>around 5% of all internet visits</a:t>
            </a:r>
            <a:r>
              <a:rPr lang="en" sz="1800">
                <a:solidFill>
                  <a:srgbClr val="000000"/>
                </a:solidFill>
                <a:latin typeface="Arial"/>
                <a:ea typeface="Arial"/>
                <a:cs typeface="Arial"/>
                <a:sym typeface="Arial"/>
              </a:rPr>
              <a:t> are related to reading news online.</a:t>
            </a:r>
            <a:endParaRPr sz="1800">
              <a:solidFill>
                <a:srgbClr val="000000"/>
              </a:solidFill>
              <a:latin typeface="Arial"/>
              <a:ea typeface="Arial"/>
              <a:cs typeface="Arial"/>
              <a:sym typeface="Arial"/>
            </a:endParaRPr>
          </a:p>
          <a:p>
            <a:pPr indent="-342900" lvl="0" marL="457200" rtl="0" algn="just">
              <a:spcBef>
                <a:spcPts val="1600"/>
              </a:spcBef>
              <a:spcAft>
                <a:spcPts val="1600"/>
              </a:spcAft>
              <a:buClr>
                <a:srgbClr val="000000"/>
              </a:buClr>
              <a:buSzPts val="1800"/>
              <a:buChar char="●"/>
            </a:pPr>
            <a:r>
              <a:rPr lang="en" sz="1800">
                <a:solidFill>
                  <a:srgbClr val="000000"/>
                </a:solidFill>
                <a:latin typeface="Arial"/>
                <a:ea typeface="Arial"/>
                <a:cs typeface="Arial"/>
                <a:sym typeface="Arial"/>
              </a:rPr>
              <a:t>Now the digital media has become the inherent part of modern society and become a challenge to the print media. Many people nowadays are </a:t>
            </a:r>
            <a:r>
              <a:rPr b="1" lang="en" sz="1800">
                <a:solidFill>
                  <a:srgbClr val="000000"/>
                </a:solidFill>
                <a:latin typeface="Arial"/>
                <a:ea typeface="Arial"/>
                <a:cs typeface="Arial"/>
                <a:sym typeface="Arial"/>
              </a:rPr>
              <a:t>accessing Internet for updated news</a:t>
            </a:r>
            <a:r>
              <a:rPr lang="en" sz="1800">
                <a:solidFill>
                  <a:srgbClr val="000000"/>
                </a:solidFill>
                <a:latin typeface="Arial"/>
                <a:ea typeface="Arial"/>
                <a:cs typeface="Arial"/>
                <a:sym typeface="Arial"/>
              </a:rPr>
              <a:t> in any place and at any time.</a:t>
            </a:r>
            <a:endParaRPr sz="1800">
              <a:solidFill>
                <a:srgbClr val="000000"/>
              </a:solidFill>
              <a:latin typeface="Arial"/>
              <a:ea typeface="Arial"/>
              <a:cs typeface="Arial"/>
              <a:sym typeface="Arial"/>
            </a:endParaRPr>
          </a:p>
        </p:txBody>
      </p:sp>
      <p:cxnSp>
        <p:nvCxnSpPr>
          <p:cNvPr id="82" name="Shape 82"/>
          <p:cNvCxnSpPr/>
          <p:nvPr/>
        </p:nvCxnSpPr>
        <p:spPr>
          <a:xfrm rot="10800000">
            <a:off x="498450" y="47359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Shape 87"/>
          <p:cNvPicPr preferRelativeResize="0"/>
          <p:nvPr/>
        </p:nvPicPr>
        <p:blipFill>
          <a:blip r:embed="rId3">
            <a:alphaModFix/>
          </a:blip>
          <a:stretch>
            <a:fillRect/>
          </a:stretch>
        </p:blipFill>
        <p:spPr>
          <a:xfrm>
            <a:off x="3288950" y="0"/>
            <a:ext cx="5855051" cy="5143500"/>
          </a:xfrm>
          <a:prstGeom prst="rect">
            <a:avLst/>
          </a:prstGeom>
          <a:noFill/>
          <a:ln>
            <a:noFill/>
          </a:ln>
        </p:spPr>
      </p:pic>
      <p:sp>
        <p:nvSpPr>
          <p:cNvPr id="88" name="Shape 88"/>
          <p:cNvSpPr txBox="1"/>
          <p:nvPr/>
        </p:nvSpPr>
        <p:spPr>
          <a:xfrm>
            <a:off x="153275" y="1803300"/>
            <a:ext cx="3085500" cy="1542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3600">
                <a:solidFill>
                  <a:srgbClr val="FFFFFF"/>
                </a:solidFill>
              </a:rPr>
              <a:t>Market Growth</a:t>
            </a:r>
            <a:endParaRPr b="1" sz="36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idx="1" type="body"/>
          </p:nvPr>
        </p:nvSpPr>
        <p:spPr>
          <a:xfrm>
            <a:off x="460950" y="1855050"/>
            <a:ext cx="8222100" cy="30270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000000"/>
              </a:buClr>
              <a:buSzPts val="1800"/>
              <a:buChar char="●"/>
            </a:pPr>
            <a:r>
              <a:rPr b="1" lang="en">
                <a:solidFill>
                  <a:srgbClr val="000000"/>
                </a:solidFill>
                <a:latin typeface="Arial"/>
                <a:ea typeface="Arial"/>
                <a:cs typeface="Arial"/>
                <a:sym typeface="Arial"/>
              </a:rPr>
              <a:t>5786</a:t>
            </a:r>
            <a:r>
              <a:rPr lang="en">
                <a:solidFill>
                  <a:srgbClr val="000000"/>
                </a:solidFill>
                <a:latin typeface="Arial"/>
                <a:ea typeface="Arial"/>
                <a:cs typeface="Arial"/>
                <a:sym typeface="Arial"/>
              </a:rPr>
              <a:t> online newspapers host the web from </a:t>
            </a:r>
            <a:r>
              <a:rPr b="1" lang="en">
                <a:solidFill>
                  <a:srgbClr val="000000"/>
                </a:solidFill>
                <a:latin typeface="Arial"/>
                <a:ea typeface="Arial"/>
                <a:cs typeface="Arial"/>
                <a:sym typeface="Arial"/>
              </a:rPr>
              <a:t>178 nations</a:t>
            </a:r>
            <a:r>
              <a:rPr lang="en">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342900" lvl="0" marL="457200" rtl="0" algn="just">
              <a:spcBef>
                <a:spcPts val="0"/>
              </a:spcBef>
              <a:spcAft>
                <a:spcPts val="0"/>
              </a:spcAft>
              <a:buClr>
                <a:srgbClr val="000000"/>
              </a:buClr>
              <a:buSzPts val="1800"/>
              <a:buChar char="●"/>
            </a:pPr>
            <a:r>
              <a:rPr lang="en">
                <a:solidFill>
                  <a:srgbClr val="000000"/>
                </a:solidFill>
                <a:latin typeface="Arial"/>
                <a:ea typeface="Arial"/>
                <a:cs typeface="Arial"/>
                <a:sym typeface="Arial"/>
              </a:rPr>
              <a:t>USA ranks first in the list while </a:t>
            </a:r>
            <a:r>
              <a:rPr b="1" lang="en">
                <a:solidFill>
                  <a:srgbClr val="000000"/>
                </a:solidFill>
                <a:latin typeface="Arial"/>
                <a:ea typeface="Arial"/>
                <a:cs typeface="Arial"/>
                <a:sym typeface="Arial"/>
              </a:rPr>
              <a:t>India occupies the 4th position</a:t>
            </a:r>
            <a:r>
              <a:rPr lang="en">
                <a:solidFill>
                  <a:srgbClr val="000000"/>
                </a:solidFill>
                <a:latin typeface="Arial"/>
                <a:ea typeface="Arial"/>
                <a:cs typeface="Arial"/>
                <a:sym typeface="Arial"/>
              </a:rPr>
              <a:t>. The results show a mounting drift of online newspapers especially among the developed nations.</a:t>
            </a:r>
            <a:endParaRPr>
              <a:solidFill>
                <a:srgbClr val="000000"/>
              </a:solidFill>
              <a:latin typeface="Arial"/>
              <a:ea typeface="Arial"/>
              <a:cs typeface="Arial"/>
              <a:sym typeface="Arial"/>
            </a:endParaRPr>
          </a:p>
          <a:p>
            <a:pPr indent="-342900" lvl="0" marL="457200" rtl="0" algn="just">
              <a:spcBef>
                <a:spcPts val="0"/>
              </a:spcBef>
              <a:spcAft>
                <a:spcPts val="0"/>
              </a:spcAft>
              <a:buClr>
                <a:srgbClr val="000000"/>
              </a:buClr>
              <a:buSzPts val="1800"/>
              <a:buChar char="●"/>
            </a:pPr>
            <a:r>
              <a:rPr lang="en">
                <a:solidFill>
                  <a:srgbClr val="000000"/>
                </a:solidFill>
                <a:latin typeface="Arial"/>
                <a:ea typeface="Arial"/>
                <a:cs typeface="Arial"/>
                <a:sym typeface="Arial"/>
              </a:rPr>
              <a:t>Overall, a compound annual growth rate (CAGR) of </a:t>
            </a:r>
            <a:r>
              <a:rPr b="1" lang="en">
                <a:solidFill>
                  <a:srgbClr val="000000"/>
                </a:solidFill>
                <a:latin typeface="Arial"/>
                <a:ea typeface="Arial"/>
                <a:cs typeface="Arial"/>
                <a:sym typeface="Arial"/>
              </a:rPr>
              <a:t>28.29 per cent</a:t>
            </a:r>
            <a:r>
              <a:rPr lang="en">
                <a:solidFill>
                  <a:srgbClr val="000000"/>
                </a:solidFill>
                <a:latin typeface="Arial"/>
                <a:ea typeface="Arial"/>
                <a:cs typeface="Arial"/>
                <a:sym typeface="Arial"/>
              </a:rPr>
              <a:t> is observed over a period of </a:t>
            </a:r>
            <a:r>
              <a:rPr b="1" lang="en">
                <a:solidFill>
                  <a:srgbClr val="000000"/>
                </a:solidFill>
                <a:latin typeface="Arial"/>
                <a:ea typeface="Arial"/>
                <a:cs typeface="Arial"/>
                <a:sym typeface="Arial"/>
              </a:rPr>
              <a:t>14 years</a:t>
            </a:r>
            <a:r>
              <a:rPr lang="en">
                <a:solidFill>
                  <a:srgbClr val="000000"/>
                </a:solidFill>
                <a:latin typeface="Arial"/>
                <a:ea typeface="Arial"/>
                <a:cs typeface="Arial"/>
                <a:sym typeface="Arial"/>
              </a:rPr>
              <a:t> (1996 to 2009).</a:t>
            </a:r>
            <a:endParaRPr>
              <a:solidFill>
                <a:srgbClr val="000000"/>
              </a:solidFill>
              <a:latin typeface="Arial"/>
              <a:ea typeface="Arial"/>
              <a:cs typeface="Arial"/>
              <a:sym typeface="Arial"/>
            </a:endParaRPr>
          </a:p>
          <a:p>
            <a:pPr indent="-342900" lvl="0" marL="457200" algn="just">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Use of mobile devices for news continues to grow. As of spring 2017, </a:t>
            </a:r>
            <a:r>
              <a:rPr b="1" lang="en">
                <a:solidFill>
                  <a:srgbClr val="000000"/>
                </a:solidFill>
                <a:latin typeface="Arial"/>
                <a:ea typeface="Arial"/>
                <a:cs typeface="Arial"/>
                <a:sym typeface="Arial"/>
              </a:rPr>
              <a:t>45%</a:t>
            </a:r>
            <a:r>
              <a:rPr lang="en">
                <a:solidFill>
                  <a:srgbClr val="000000"/>
                </a:solidFill>
                <a:latin typeface="Arial"/>
                <a:ea typeface="Arial"/>
                <a:cs typeface="Arial"/>
                <a:sym typeface="Arial"/>
              </a:rPr>
              <a:t> of U.S. adults often get news on a mobile device, up from </a:t>
            </a:r>
            <a:r>
              <a:rPr b="1" lang="en">
                <a:solidFill>
                  <a:srgbClr val="000000"/>
                </a:solidFill>
                <a:latin typeface="Arial"/>
                <a:ea typeface="Arial"/>
                <a:cs typeface="Arial"/>
                <a:sym typeface="Arial"/>
              </a:rPr>
              <a:t>36%</a:t>
            </a:r>
            <a:r>
              <a:rPr lang="en">
                <a:solidFill>
                  <a:srgbClr val="000000"/>
                </a:solidFill>
                <a:latin typeface="Arial"/>
                <a:ea typeface="Arial"/>
                <a:cs typeface="Arial"/>
                <a:sym typeface="Arial"/>
              </a:rPr>
              <a:t> in 2016 and </a:t>
            </a:r>
            <a:r>
              <a:rPr b="1" lang="en">
                <a:solidFill>
                  <a:srgbClr val="000000"/>
                </a:solidFill>
                <a:latin typeface="Arial"/>
                <a:ea typeface="Arial"/>
                <a:cs typeface="Arial"/>
                <a:sym typeface="Arial"/>
              </a:rPr>
              <a:t>21%</a:t>
            </a:r>
            <a:r>
              <a:rPr lang="en">
                <a:solidFill>
                  <a:srgbClr val="000000"/>
                </a:solidFill>
                <a:latin typeface="Arial"/>
                <a:ea typeface="Arial"/>
                <a:cs typeface="Arial"/>
                <a:sym typeface="Arial"/>
              </a:rPr>
              <a:t> in 2013.</a:t>
            </a:r>
            <a:endParaRPr>
              <a:solidFill>
                <a:srgbClr val="000000"/>
              </a:solidFill>
              <a:latin typeface="Arial"/>
              <a:ea typeface="Arial"/>
              <a:cs typeface="Arial"/>
              <a:sym typeface="Arial"/>
            </a:endParaRPr>
          </a:p>
          <a:p>
            <a:pPr indent="0" lvl="0" marL="0">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idx="2" type="body"/>
          </p:nvPr>
        </p:nvSpPr>
        <p:spPr>
          <a:xfrm>
            <a:off x="4939975" y="724200"/>
            <a:ext cx="3837000" cy="3695100"/>
          </a:xfrm>
          <a:prstGeom prst="rect">
            <a:avLst/>
          </a:prstGeom>
        </p:spPr>
        <p:txBody>
          <a:bodyPr anchorCtr="0" anchor="ctr" bIns="91425" lIns="91425" spcFirstLastPara="1" rIns="91425" wrap="square" tIns="91425">
            <a:noAutofit/>
          </a:bodyPr>
          <a:lstStyle/>
          <a:p>
            <a:pPr indent="0" lvl="0" marL="0" algn="ctr">
              <a:spcBef>
                <a:spcPts val="0"/>
              </a:spcBef>
              <a:spcAft>
                <a:spcPts val="1600"/>
              </a:spcAft>
              <a:buNone/>
            </a:pPr>
            <a:r>
              <a:rPr b="1" lang="en" sz="3600"/>
              <a:t>Online Newspaper Vs Printed Newspaper</a:t>
            </a:r>
            <a:endParaRPr b="1" sz="3600"/>
          </a:p>
        </p:txBody>
      </p:sp>
      <p:pic>
        <p:nvPicPr>
          <p:cNvPr id="99" name="Shape 99"/>
          <p:cNvPicPr preferRelativeResize="0"/>
          <p:nvPr/>
        </p:nvPicPr>
        <p:blipFill>
          <a:blip r:embed="rId3">
            <a:alphaModFix/>
          </a:blip>
          <a:stretch>
            <a:fillRect/>
          </a:stretch>
        </p:blipFill>
        <p:spPr>
          <a:xfrm>
            <a:off x="0" y="0"/>
            <a:ext cx="457805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a:off x="197825" y="355175"/>
            <a:ext cx="8748351" cy="1955050"/>
          </a:xfrm>
          <a:prstGeom prst="rect">
            <a:avLst/>
          </a:prstGeom>
          <a:noFill/>
          <a:ln>
            <a:noFill/>
          </a:ln>
        </p:spPr>
      </p:pic>
      <p:sp>
        <p:nvSpPr>
          <p:cNvPr id="105" name="Shape 105"/>
          <p:cNvSpPr txBox="1"/>
          <p:nvPr/>
        </p:nvSpPr>
        <p:spPr>
          <a:xfrm>
            <a:off x="234875" y="2619700"/>
            <a:ext cx="8675700" cy="205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rPr>
              <a:t>From the data it can be </a:t>
            </a:r>
            <a:r>
              <a:rPr lang="en" sz="1800">
                <a:solidFill>
                  <a:srgbClr val="FFFFFF"/>
                </a:solidFill>
              </a:rPr>
              <a:t>interpreted</a:t>
            </a:r>
            <a:r>
              <a:rPr lang="en" sz="1800">
                <a:solidFill>
                  <a:srgbClr val="FFFFFF"/>
                </a:solidFill>
              </a:rPr>
              <a:t> that there is a need for more online newspaper or media in India for the displacement effect from printed media to online news to be high.</a:t>
            </a:r>
            <a:endParaRPr sz="1800">
              <a:solidFill>
                <a:srgbClr val="FFFFFF"/>
              </a:solidFill>
            </a:endParaRPr>
          </a:p>
          <a:p>
            <a:pPr indent="0" lvl="0" marL="0">
              <a:spcBef>
                <a:spcPts val="0"/>
              </a:spcBef>
              <a:spcAft>
                <a:spcPts val="0"/>
              </a:spcAft>
              <a:buNone/>
            </a:pPr>
            <a:r>
              <a:rPr lang="en" sz="1800">
                <a:solidFill>
                  <a:srgbClr val="FFFFFF"/>
                </a:solidFill>
              </a:rPr>
              <a:t>Only 10 percent of the respondents have stopped reading the traditional media (newspapers). While majority (90 percent) of online news consumers is using traditional media for the news, interestingly women respondents are reading both the medium higher (4 percent) than men respondent.</a:t>
            </a:r>
            <a:endParaRPr sz="18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Shape 110"/>
          <p:cNvPicPr preferRelativeResize="0"/>
          <p:nvPr/>
        </p:nvPicPr>
        <p:blipFill>
          <a:blip r:embed="rId3">
            <a:alphaModFix/>
          </a:blip>
          <a:stretch>
            <a:fillRect/>
          </a:stretch>
        </p:blipFill>
        <p:spPr>
          <a:xfrm>
            <a:off x="197825" y="114975"/>
            <a:ext cx="8748349" cy="2964775"/>
          </a:xfrm>
          <a:prstGeom prst="rect">
            <a:avLst/>
          </a:prstGeom>
          <a:noFill/>
          <a:ln>
            <a:noFill/>
          </a:ln>
        </p:spPr>
      </p:pic>
      <p:sp>
        <p:nvSpPr>
          <p:cNvPr id="111" name="Shape 111"/>
          <p:cNvSpPr txBox="1"/>
          <p:nvPr/>
        </p:nvSpPr>
        <p:spPr>
          <a:xfrm>
            <a:off x="212850" y="3206625"/>
            <a:ext cx="8718300" cy="135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rPr>
              <a:t>The Table 2 shows the younger age groups readers are much active in online news, as 82 percent respondent of 15-20 age group are reading online newspapers and print medium, 18 percent youth have reduced using print media. Print has start losing young readers. 12 percent of 20-30 age group and 8 percent of 30-40 age group readers have reduced their interest to read print newspapers, they prefer to read online newspapers.</a:t>
            </a:r>
            <a:endParaRPr sz="18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5" name="Shape 115"/>
        <p:cNvGrpSpPr/>
        <p:nvPr/>
      </p:nvGrpSpPr>
      <p:grpSpPr>
        <a:xfrm>
          <a:off x="0" y="0"/>
          <a:ext cx="0" cy="0"/>
          <a:chOff x="0" y="0"/>
          <a:chExt cx="0" cy="0"/>
        </a:xfrm>
      </p:grpSpPr>
      <p:pic>
        <p:nvPicPr>
          <p:cNvPr id="116" name="Shape 116"/>
          <p:cNvPicPr preferRelativeResize="0"/>
          <p:nvPr/>
        </p:nvPicPr>
        <p:blipFill>
          <a:blip r:embed="rId3">
            <a:alphaModFix/>
          </a:blip>
          <a:stretch>
            <a:fillRect/>
          </a:stretch>
        </p:blipFill>
        <p:spPr>
          <a:xfrm>
            <a:off x="917825" y="355175"/>
            <a:ext cx="6941925" cy="4674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